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9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534B7-27EA-4C36-A5E5-7BA00ED18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57D439-51C1-419A-A7EA-ADD8775DAA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94DD12-37FD-4476-9FFC-72F139776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06E1-4452-4AD0-8566-AE22B8A00D97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25A649-F053-4906-83CD-235E72F2E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888746-636A-46D4-94D8-F0A1BCFA1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9098D-E44B-41EB-84B2-F5ED725818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984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65620-0872-44E4-B215-E99A4F1E6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EC7BAA-35E7-4F9A-BD04-5EBB003889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D201A8-9EBE-4493-A9C6-EB3A18A6D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06E1-4452-4AD0-8566-AE22B8A00D97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BB8324-0393-493A-BAF6-00698BAD6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55912B-EE04-43B6-A110-A331DDB2B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9098D-E44B-41EB-84B2-F5ED725818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549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8B77829-C004-4F2E-A652-1ADFC5BDC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965D5F-C898-4AD0-A307-9917759E0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FAD055-4884-48D1-A10D-1FD14F5AA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06E1-4452-4AD0-8566-AE22B8A00D97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FBF134-AA8D-4F2B-BEBE-4D98B433E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834C16-084C-4263-ADB5-17FCAF55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9098D-E44B-41EB-84B2-F5ED725818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896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141C5-F667-4D58-8C40-5441BDF9B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452301-69FA-4BEB-A7DC-7166752AC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6F8E9B-0C5F-4653-816D-8331CCC50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06E1-4452-4AD0-8566-AE22B8A00D97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EF1691-593A-446E-8C41-83AD56DBF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0661AA-E6CD-486B-8A07-6D3384AC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9098D-E44B-41EB-84B2-F5ED725818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813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8F0E7-DD1E-41EF-BDCC-FB083560A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B96DE9-BB13-4B9C-8388-227961BA1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46B019-C13F-4329-B379-CBCA2CE0F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06E1-4452-4AD0-8566-AE22B8A00D97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81DB00-D3B5-43F3-8557-3B708E71F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7E3C39-A8F7-4181-A1B5-C9C6DE456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9098D-E44B-41EB-84B2-F5ED725818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2245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F0C0A-4AEF-4DB6-9F52-CBD0F148F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C8ADE7-E867-4376-B16B-D7D632234A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612970-C42E-432F-98B4-9B3A3749C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D9837E-BFB0-4408-B663-782B9A528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06E1-4452-4AD0-8566-AE22B8A00D97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E37116-302E-4025-BE55-74D264B4E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EAFB74-C01F-44B7-89B8-CBC7D6E83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9098D-E44B-41EB-84B2-F5ED725818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1147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F3B91-8DCD-41D5-98B8-E67B6C0B2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D1D278-3BE6-49ED-93DB-9794446B7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CB5B5E4-558B-4657-8BAE-1D2CB0130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D6F26-3385-4A0F-AF5F-908F3C7972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AA94A53-7B89-4C3D-9E57-8FD9D8B1BF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0AD141C-85FD-4AF7-836F-423A651C2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06E1-4452-4AD0-8566-AE22B8A00D97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2C1D7D8-B0BE-4028-9DED-F0E09E8AD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3CB3DFF-8AA8-4D0C-A55D-D487127AB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9098D-E44B-41EB-84B2-F5ED725818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912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178F8-C05E-46FF-84A4-A0245E275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3348EF-E014-4764-970B-CA74C42A6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06E1-4452-4AD0-8566-AE22B8A00D97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C580B6F-A721-4AED-9F5F-79531742C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AE62C82-3D79-43E3-97D6-5F149A7B9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9098D-E44B-41EB-84B2-F5ED725818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994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ED37D16-CF76-49F4-BBD5-4C0AA47B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06E1-4452-4AD0-8566-AE22B8A00D97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80EB6EB-E8F5-4DBC-B804-3D029BC5A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2CDD37-CC99-4B10-B6BC-6E84C27A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9098D-E44B-41EB-84B2-F5ED725818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1390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6C1E52-45E5-41ED-99B4-D48221767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1F9811-A510-4FC4-BF37-04D3ADC3C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6EC54A-7588-4ABE-8397-3EB8FA4E8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6B07C7-61AF-4A6C-8C2C-7A47C145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06E1-4452-4AD0-8566-AE22B8A00D97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8393631-39CE-4C13-8C60-C2FBA4044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B4423D-D4BA-4702-ABD6-7786F09F7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9098D-E44B-41EB-84B2-F5ED725818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4269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1DD7D-11FB-4383-8F3B-6A4874CB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6C73C67-41D4-4FA9-8AB4-26E1F5267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4C6E18D-C22E-46BC-87F1-70E6D3556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ED573F-ACDE-4E6B-93FD-1B92307AC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06E1-4452-4AD0-8566-AE22B8A00D97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1B9E15-CAAD-44C1-988E-93D4ED8C2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2D7B70-ADFB-46AA-9551-49DEB60D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9098D-E44B-41EB-84B2-F5ED725818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1677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90EE894-7A57-4224-BA8D-809F624E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E65BD1-15CB-4078-98B6-EEFDBA393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1180B7-D810-4D16-8474-8D0314A5FE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906E1-4452-4AD0-8566-AE22B8A00D97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5100C2-4CF4-48DF-86BF-F597C0B21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014C56-E17B-426E-A0E3-1449782F5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9098D-E44B-41EB-84B2-F5ED725818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036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johnny-five.io/examples/raspi-io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1E8FF1F-5ADC-45FB-8E0F-BFB9DCB23796}"/>
              </a:ext>
            </a:extLst>
          </p:cNvPr>
          <p:cNvSpPr txBox="1"/>
          <p:nvPr/>
        </p:nvSpPr>
        <p:spPr>
          <a:xfrm>
            <a:off x="5021821" y="3812953"/>
            <a:ext cx="6465287" cy="2455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InmunoGame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Diario</a:t>
            </a:r>
            <a:r>
              <a:rPr lang="en-US" sz="4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a </a:t>
            </a:r>
            <a:r>
              <a:rPr lang="en-US" sz="48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bordo</a:t>
            </a:r>
            <a:r>
              <a:rPr lang="en-US" sz="4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EE33057D-EBD1-4378-91F2-55D5037870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5" b="19620"/>
          <a:stretch/>
        </p:blipFill>
        <p:spPr>
          <a:xfrm>
            <a:off x="317635" y="230293"/>
            <a:ext cx="4160452" cy="621453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C7DF5A-2CCC-458F-A3E7-7462BE572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68" b="27246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81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017864D-953B-4D77-BFF8-16C9CC581DEE}"/>
              </a:ext>
            </a:extLst>
          </p:cNvPr>
          <p:cNvSpPr/>
          <p:nvPr/>
        </p:nvSpPr>
        <p:spPr>
          <a:xfrm>
            <a:off x="1519896" y="1876758"/>
            <a:ext cx="9152208" cy="195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bg1"/>
                </a:solidFill>
                <a:latin typeface="Roboto"/>
              </a:rPr>
              <a:t>Tras</a:t>
            </a:r>
            <a:r>
              <a:rPr lang="en-US" sz="28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/>
              </a:rPr>
              <a:t>reiniciar</a:t>
            </a:r>
            <a:r>
              <a:rPr lang="en-US" sz="2800" dirty="0">
                <a:solidFill>
                  <a:schemeClr val="bg1"/>
                </a:solidFill>
                <a:latin typeface="Roboto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Roboto"/>
              </a:rPr>
              <a:t>conectamos</a:t>
            </a:r>
            <a:r>
              <a:rPr lang="en-US" sz="2800" dirty="0">
                <a:solidFill>
                  <a:schemeClr val="bg1"/>
                </a:solidFill>
                <a:latin typeface="Roboto"/>
              </a:rPr>
              <a:t> los </a:t>
            </a:r>
            <a:r>
              <a:rPr lang="en-US" sz="2800" dirty="0" err="1">
                <a:solidFill>
                  <a:schemeClr val="bg1"/>
                </a:solidFill>
                <a:latin typeface="Roboto"/>
              </a:rPr>
              <a:t>altavoces</a:t>
            </a:r>
            <a:r>
              <a:rPr lang="en-US" sz="2800" dirty="0">
                <a:solidFill>
                  <a:schemeClr val="bg1"/>
                </a:solidFill>
                <a:latin typeface="Roboto"/>
              </a:rPr>
              <a:t> por el Puerto USB y por el Jack y </a:t>
            </a:r>
            <a:r>
              <a:rPr lang="en-US" sz="2800" dirty="0" err="1">
                <a:solidFill>
                  <a:schemeClr val="bg1"/>
                </a:solidFill>
                <a:latin typeface="Roboto"/>
              </a:rPr>
              <a:t>probamos</a:t>
            </a:r>
            <a:r>
              <a:rPr lang="en-US" sz="2800" dirty="0">
                <a:solidFill>
                  <a:schemeClr val="bg1"/>
                </a:solidFill>
                <a:latin typeface="Roboto"/>
              </a:rPr>
              <a:t> que </a:t>
            </a:r>
            <a:r>
              <a:rPr lang="en-US" sz="2800" dirty="0" err="1">
                <a:solidFill>
                  <a:schemeClr val="bg1"/>
                </a:solidFill>
                <a:latin typeface="Roboto"/>
              </a:rPr>
              <a:t>funcionen</a:t>
            </a:r>
            <a:r>
              <a:rPr lang="en-US" sz="28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/>
              </a:rPr>
              <a:t>poniendo</a:t>
            </a:r>
            <a:r>
              <a:rPr lang="en-US" sz="2800" dirty="0">
                <a:solidFill>
                  <a:schemeClr val="bg1"/>
                </a:solidFill>
                <a:latin typeface="Roboto"/>
              </a:rPr>
              <a:t> un video de </a:t>
            </a:r>
            <a:r>
              <a:rPr lang="en-US" sz="2800" dirty="0" err="1">
                <a:solidFill>
                  <a:schemeClr val="bg1"/>
                </a:solidFill>
                <a:latin typeface="Roboto"/>
              </a:rPr>
              <a:t>youtube</a:t>
            </a:r>
            <a:r>
              <a:rPr lang="en-US" sz="2800" dirty="0">
                <a:solidFill>
                  <a:schemeClr val="bg1"/>
                </a:solidFill>
                <a:latin typeface="Robo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555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D979216E-A6D9-42D1-AC57-DD6FE592E258}"/>
              </a:ext>
            </a:extLst>
          </p:cNvPr>
          <p:cNvSpPr/>
          <p:nvPr/>
        </p:nvSpPr>
        <p:spPr>
          <a:xfrm>
            <a:off x="3332480" y="1725930"/>
            <a:ext cx="5029200" cy="3200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28AC363-923E-4B99-A859-DCB99D7D2664}"/>
              </a:ext>
            </a:extLst>
          </p:cNvPr>
          <p:cNvSpPr txBox="1"/>
          <p:nvPr/>
        </p:nvSpPr>
        <p:spPr>
          <a:xfrm>
            <a:off x="3823335" y="2602855"/>
            <a:ext cx="38271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Domingo 12/05/2019</a:t>
            </a:r>
          </a:p>
        </p:txBody>
      </p:sp>
    </p:spTree>
    <p:extLst>
      <p:ext uri="{BB962C8B-B14F-4D97-AF65-F5344CB8AC3E}">
        <p14:creationId xmlns:p14="http://schemas.microsoft.com/office/powerpoint/2010/main" val="3954359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62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28AC363-923E-4B99-A859-DCB99D7D2664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Añadimos los disipadores a la Raspberri Pi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2423571-E131-44B6-8AE8-8A2B799F9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5" t="26721" r="51435" b="6275"/>
          <a:stretch/>
        </p:blipFill>
        <p:spPr>
          <a:xfrm>
            <a:off x="4603751" y="737478"/>
            <a:ext cx="6948169" cy="538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36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28C14AE-B352-4672-9CBB-753292A7E7EF}"/>
              </a:ext>
            </a:extLst>
          </p:cNvPr>
          <p:cNvSpPr txBox="1"/>
          <p:nvPr/>
        </p:nvSpPr>
        <p:spPr>
          <a:xfrm>
            <a:off x="1524000" y="2776538"/>
            <a:ext cx="9144000" cy="138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Configuramos la Raspberry Pi desde la línea de comandos</a:t>
            </a:r>
          </a:p>
        </p:txBody>
      </p:sp>
    </p:spTree>
    <p:extLst>
      <p:ext uri="{BB962C8B-B14F-4D97-AF65-F5344CB8AC3E}">
        <p14:creationId xmlns:p14="http://schemas.microsoft.com/office/powerpoint/2010/main" val="3126999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75926AF-06A6-4417-9F0D-1106D651EAA9}"/>
              </a:ext>
            </a:extLst>
          </p:cNvPr>
          <p:cNvSpPr txBox="1"/>
          <p:nvPr/>
        </p:nvSpPr>
        <p:spPr>
          <a:xfrm>
            <a:off x="614363" y="657225"/>
            <a:ext cx="105441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Actualizamos los paquetes del Raspbian: </a:t>
            </a:r>
          </a:p>
          <a:p>
            <a:pPr algn="ctr"/>
            <a:r>
              <a:rPr lang="es-ES" sz="3600" dirty="0">
                <a:solidFill>
                  <a:schemeClr val="accent1">
                    <a:lumMod val="75000"/>
                  </a:schemeClr>
                </a:solidFill>
              </a:rPr>
              <a:t>$ sudo </a:t>
            </a:r>
            <a:r>
              <a:rPr lang="es-ES" sz="3600" dirty="0" err="1">
                <a:solidFill>
                  <a:schemeClr val="accent1">
                    <a:lumMod val="75000"/>
                  </a:schemeClr>
                </a:solidFill>
              </a:rPr>
              <a:t>apt</a:t>
            </a:r>
            <a:r>
              <a:rPr lang="es-ES" sz="3600" dirty="0">
                <a:solidFill>
                  <a:schemeClr val="accent1">
                    <a:lumMod val="75000"/>
                  </a:schemeClr>
                </a:solidFill>
              </a:rPr>
              <a:t> full-</a:t>
            </a:r>
            <a:r>
              <a:rPr lang="es-ES" sz="3600" dirty="0" err="1">
                <a:solidFill>
                  <a:schemeClr val="accent1">
                    <a:lumMod val="75000"/>
                  </a:schemeClr>
                </a:solidFill>
              </a:rPr>
              <a:t>upgrade</a:t>
            </a:r>
            <a:r>
              <a:rPr lang="es-ES" sz="3600" dirty="0">
                <a:solidFill>
                  <a:schemeClr val="accent1">
                    <a:lumMod val="75000"/>
                  </a:schemeClr>
                </a:solidFill>
              </a:rPr>
              <a:t> –y</a:t>
            </a:r>
          </a:p>
          <a:p>
            <a:r>
              <a:rPr lang="es-ES" sz="3600" dirty="0">
                <a:solidFill>
                  <a:schemeClr val="bg1"/>
                </a:solidFill>
              </a:rPr>
              <a:t>Actualizamos los paquetes que haya instalados en la </a:t>
            </a:r>
            <a:r>
              <a:rPr lang="es-ES" sz="3600" dirty="0" err="1">
                <a:solidFill>
                  <a:schemeClr val="bg1"/>
                </a:solidFill>
              </a:rPr>
              <a:t>Raspberri</a:t>
            </a:r>
            <a:r>
              <a:rPr lang="es-ES" sz="3600" dirty="0">
                <a:solidFill>
                  <a:schemeClr val="bg1"/>
                </a:solidFill>
              </a:rPr>
              <a:t> Pi:  </a:t>
            </a:r>
          </a:p>
          <a:p>
            <a:pPr algn="ctr"/>
            <a:r>
              <a:rPr lang="es-ES" sz="3600" dirty="0">
                <a:solidFill>
                  <a:schemeClr val="accent1">
                    <a:lumMod val="75000"/>
                  </a:schemeClr>
                </a:solidFill>
              </a:rPr>
              <a:t>$ sudo </a:t>
            </a:r>
            <a:r>
              <a:rPr lang="es-ES" sz="3600" dirty="0" err="1">
                <a:solidFill>
                  <a:schemeClr val="accent1">
                    <a:lumMod val="75000"/>
                  </a:schemeClr>
                </a:solidFill>
              </a:rPr>
              <a:t>apt-get</a:t>
            </a:r>
            <a:r>
              <a:rPr lang="es-ES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600" dirty="0" err="1">
                <a:solidFill>
                  <a:schemeClr val="accent1">
                    <a:lumMod val="75000"/>
                  </a:schemeClr>
                </a:solidFill>
              </a:rPr>
              <a:t>update</a:t>
            </a:r>
            <a:endParaRPr lang="es-ES" sz="3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sz="3600" dirty="0">
                <a:solidFill>
                  <a:schemeClr val="bg1"/>
                </a:solidFill>
              </a:rPr>
              <a:t>Instalamos VNC por si alguna vez necesitamos conectarlo a nuestro ordenador: </a:t>
            </a:r>
          </a:p>
          <a:p>
            <a:pPr algn="ctr"/>
            <a:r>
              <a:rPr lang="es-ES" sz="3600" dirty="0">
                <a:solidFill>
                  <a:schemeClr val="accent1">
                    <a:lumMod val="75000"/>
                  </a:schemeClr>
                </a:solidFill>
              </a:rPr>
              <a:t>$ sudo </a:t>
            </a:r>
            <a:r>
              <a:rPr lang="es-ES" sz="3600" dirty="0" err="1">
                <a:solidFill>
                  <a:schemeClr val="accent1">
                    <a:lumMod val="75000"/>
                  </a:schemeClr>
                </a:solidFill>
              </a:rPr>
              <a:t>apt-get</a:t>
            </a:r>
            <a:r>
              <a:rPr lang="es-ES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600" dirty="0" err="1">
                <a:solidFill>
                  <a:schemeClr val="accent1">
                    <a:lumMod val="75000"/>
                  </a:schemeClr>
                </a:solidFill>
              </a:rPr>
              <a:t>install</a:t>
            </a:r>
            <a:r>
              <a:rPr lang="es-ES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600" dirty="0" err="1">
                <a:solidFill>
                  <a:schemeClr val="accent1">
                    <a:lumMod val="75000"/>
                  </a:schemeClr>
                </a:solidFill>
              </a:rPr>
              <a:t>realvnc</a:t>
            </a:r>
            <a:r>
              <a:rPr lang="es-ES" sz="3600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s-ES" sz="3600" dirty="0" err="1">
                <a:solidFill>
                  <a:schemeClr val="accent1">
                    <a:lumMod val="75000"/>
                  </a:schemeClr>
                </a:solidFill>
              </a:rPr>
              <a:t>vnc</a:t>
            </a:r>
            <a:r>
              <a:rPr lang="es-ES" sz="3600" dirty="0">
                <a:solidFill>
                  <a:schemeClr val="accent1">
                    <a:lumMod val="75000"/>
                  </a:schemeClr>
                </a:solidFill>
              </a:rPr>
              <a:t>-server </a:t>
            </a:r>
            <a:r>
              <a:rPr lang="es-ES" sz="3600" dirty="0" err="1">
                <a:solidFill>
                  <a:schemeClr val="accent1">
                    <a:lumMod val="75000"/>
                  </a:schemeClr>
                </a:solidFill>
              </a:rPr>
              <a:t>realvnc-vnc-viewwer</a:t>
            </a:r>
            <a:endParaRPr lang="es-E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202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1D1A05-F8BB-46D2-8513-1E6D89488C0E}"/>
              </a:ext>
            </a:extLst>
          </p:cNvPr>
          <p:cNvSpPr txBox="1"/>
          <p:nvPr/>
        </p:nvSpPr>
        <p:spPr>
          <a:xfrm>
            <a:off x="1047432" y="227360"/>
            <a:ext cx="1054417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Eliminar versiones viejas de </a:t>
            </a:r>
            <a:r>
              <a:rPr lang="es-ES" sz="3200" dirty="0" err="1">
                <a:solidFill>
                  <a:schemeClr val="bg1"/>
                </a:solidFill>
              </a:rPr>
              <a:t>Node</a:t>
            </a:r>
            <a:r>
              <a:rPr lang="es-ES" sz="3200" dirty="0">
                <a:solidFill>
                  <a:schemeClr val="bg1"/>
                </a:solidFill>
              </a:rPr>
              <a:t> que pueda tener por defecto: </a:t>
            </a:r>
          </a:p>
          <a:p>
            <a:pPr algn="ctr"/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$ sudo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apt-get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remove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nodered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–y</a:t>
            </a:r>
          </a:p>
          <a:p>
            <a:pPr algn="ctr"/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$ sudo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apt-get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remove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nodejs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nodejs-legacy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–y</a:t>
            </a:r>
          </a:p>
          <a:p>
            <a:r>
              <a:rPr lang="es-ES" sz="3200" dirty="0">
                <a:solidFill>
                  <a:schemeClr val="bg1"/>
                </a:solidFill>
              </a:rPr>
              <a:t>Se bajan los paquetes del </a:t>
            </a:r>
            <a:r>
              <a:rPr lang="es-ES" sz="3200" dirty="0" err="1">
                <a:solidFill>
                  <a:schemeClr val="bg1"/>
                </a:solidFill>
              </a:rPr>
              <a:t>node</a:t>
            </a:r>
            <a:r>
              <a:rPr lang="es-ES" sz="3200" dirty="0">
                <a:solidFill>
                  <a:schemeClr val="bg1"/>
                </a:solidFill>
              </a:rPr>
              <a:t> y del </a:t>
            </a:r>
            <a:r>
              <a:rPr lang="es-ES" sz="3200" dirty="0" err="1">
                <a:solidFill>
                  <a:schemeClr val="bg1"/>
                </a:solidFill>
              </a:rPr>
              <a:t>npm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$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curl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-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sL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http://deb.nodesource.com/setup_11.x | sudo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bash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-</a:t>
            </a:r>
          </a:p>
          <a:p>
            <a:r>
              <a:rPr lang="es-ES" sz="3200" dirty="0">
                <a:solidFill>
                  <a:schemeClr val="bg1"/>
                </a:solidFill>
              </a:rPr>
              <a:t>Instalamos </a:t>
            </a:r>
            <a:r>
              <a:rPr lang="es-ES" sz="3200" dirty="0" err="1">
                <a:solidFill>
                  <a:schemeClr val="bg1"/>
                </a:solidFill>
              </a:rPr>
              <a:t>node</a:t>
            </a:r>
            <a:r>
              <a:rPr lang="es-ES" sz="3200" dirty="0">
                <a:solidFill>
                  <a:schemeClr val="bg1"/>
                </a:solidFill>
              </a:rPr>
              <a:t>, versión 8.11.1 y </a:t>
            </a:r>
            <a:r>
              <a:rPr lang="es-ES" sz="3200" dirty="0" err="1">
                <a:solidFill>
                  <a:schemeClr val="bg1"/>
                </a:solidFill>
              </a:rPr>
              <a:t>npm</a:t>
            </a:r>
            <a:r>
              <a:rPr lang="es-ES" sz="3200" dirty="0">
                <a:solidFill>
                  <a:schemeClr val="bg1"/>
                </a:solidFill>
              </a:rPr>
              <a:t>:  </a:t>
            </a:r>
          </a:p>
          <a:p>
            <a:pPr algn="ctr"/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$ sudo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apt-get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install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-y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nodejs</a:t>
            </a:r>
            <a:endParaRPr lang="es-ES" sz="3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sz="3200" dirty="0">
                <a:solidFill>
                  <a:schemeClr val="bg1"/>
                </a:solidFill>
              </a:rPr>
              <a:t>Comprobamos versiones de </a:t>
            </a:r>
            <a:r>
              <a:rPr lang="es-ES" sz="3200" dirty="0" err="1">
                <a:solidFill>
                  <a:schemeClr val="bg1"/>
                </a:solidFill>
              </a:rPr>
              <a:t>node</a:t>
            </a:r>
            <a:r>
              <a:rPr lang="es-ES" sz="3200" dirty="0">
                <a:solidFill>
                  <a:schemeClr val="bg1"/>
                </a:solidFill>
              </a:rPr>
              <a:t> y de </a:t>
            </a:r>
            <a:r>
              <a:rPr lang="es-ES" sz="3200" dirty="0" err="1">
                <a:solidFill>
                  <a:schemeClr val="bg1"/>
                </a:solidFill>
              </a:rPr>
              <a:t>npm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$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node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–v 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 11.15</a:t>
            </a:r>
            <a:endParaRPr lang="es-ES" sz="3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$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npm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–v 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 6.7.0</a:t>
            </a:r>
            <a:endParaRPr lang="es-E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737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1671424-850D-41AF-B60B-56DBAC65FC8A}"/>
              </a:ext>
            </a:extLst>
          </p:cNvPr>
          <p:cNvSpPr/>
          <p:nvPr/>
        </p:nvSpPr>
        <p:spPr>
          <a:xfrm>
            <a:off x="792480" y="2096820"/>
            <a:ext cx="113995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Instalamos Johnny Five: </a:t>
            </a:r>
          </a:p>
          <a:p>
            <a:pPr algn="ctr"/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$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</a:rPr>
              <a:t>npm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</a:rPr>
              <a:t>install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</a:rPr>
              <a:t>johnny-five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 –g</a:t>
            </a:r>
          </a:p>
          <a:p>
            <a:pPr algn="ctr"/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$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</a:rPr>
              <a:t>npm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</a:rPr>
              <a:t>install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</a:rPr>
              <a:t>johnny-five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</a:rPr>
              <a:t>raspi-io</a:t>
            </a:r>
            <a:endParaRPr lang="es-ES" sz="28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E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829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49D5840-C5FC-46FC-A6A9-D3AA3177EC73}"/>
              </a:ext>
            </a:extLst>
          </p:cNvPr>
          <p:cNvSpPr/>
          <p:nvPr/>
        </p:nvSpPr>
        <p:spPr>
          <a:xfrm>
            <a:off x="655144" y="2035076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Se codifica el siguiente archivo </a:t>
            </a:r>
            <a:r>
              <a:rPr lang="es-ES" sz="2400" dirty="0" err="1">
                <a:solidFill>
                  <a:schemeClr val="bg1"/>
                </a:solidFill>
              </a:rPr>
              <a:t>js</a:t>
            </a:r>
            <a:r>
              <a:rPr lang="es-ES" sz="2400" dirty="0">
                <a:solidFill>
                  <a:schemeClr val="bg1"/>
                </a:solidFill>
              </a:rPr>
              <a:t>:</a:t>
            </a:r>
          </a:p>
          <a:p>
            <a:endParaRPr lang="es-ES" sz="2400" dirty="0">
              <a:solidFill>
                <a:schemeClr val="bg1"/>
              </a:solidFill>
            </a:endParaRPr>
          </a:p>
          <a:p>
            <a:r>
              <a:rPr lang="es-ES" sz="2400" dirty="0" err="1">
                <a:solidFill>
                  <a:schemeClr val="bg1"/>
                </a:solidFill>
              </a:rPr>
              <a:t>var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Raspi</a:t>
            </a:r>
            <a:r>
              <a:rPr lang="es-ES" sz="2400" dirty="0">
                <a:solidFill>
                  <a:schemeClr val="bg1"/>
                </a:solidFill>
              </a:rPr>
              <a:t> = </a:t>
            </a:r>
            <a:r>
              <a:rPr lang="es-ES" sz="2400" dirty="0" err="1">
                <a:solidFill>
                  <a:schemeClr val="bg1"/>
                </a:solidFill>
              </a:rPr>
              <a:t>require</a:t>
            </a:r>
            <a:r>
              <a:rPr lang="es-ES" sz="2400" dirty="0">
                <a:solidFill>
                  <a:schemeClr val="bg1"/>
                </a:solidFill>
              </a:rPr>
              <a:t>("</a:t>
            </a:r>
            <a:r>
              <a:rPr lang="es-ES" sz="2400" dirty="0" err="1">
                <a:solidFill>
                  <a:schemeClr val="bg1"/>
                </a:solidFill>
              </a:rPr>
              <a:t>raspi-io</a:t>
            </a:r>
            <a:r>
              <a:rPr lang="es-ES" sz="2400" dirty="0">
                <a:solidFill>
                  <a:schemeClr val="bg1"/>
                </a:solidFill>
              </a:rPr>
              <a:t>").</a:t>
            </a:r>
            <a:r>
              <a:rPr lang="es-ES" sz="2400" dirty="0" err="1">
                <a:solidFill>
                  <a:schemeClr val="bg1"/>
                </a:solidFill>
              </a:rPr>
              <a:t>RaspiIO</a:t>
            </a:r>
            <a:r>
              <a:rPr lang="es-ES" sz="2400" dirty="0">
                <a:solidFill>
                  <a:schemeClr val="bg1"/>
                </a:solidFill>
              </a:rPr>
              <a:t>; </a:t>
            </a:r>
          </a:p>
          <a:p>
            <a:r>
              <a:rPr lang="es-ES" sz="2400" dirty="0" err="1">
                <a:solidFill>
                  <a:schemeClr val="bg1"/>
                </a:solidFill>
              </a:rPr>
              <a:t>var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five</a:t>
            </a:r>
            <a:r>
              <a:rPr lang="es-ES" sz="2400" dirty="0">
                <a:solidFill>
                  <a:schemeClr val="bg1"/>
                </a:solidFill>
              </a:rPr>
              <a:t> = </a:t>
            </a:r>
            <a:r>
              <a:rPr lang="es-ES" sz="2400" dirty="0" err="1">
                <a:solidFill>
                  <a:schemeClr val="bg1"/>
                </a:solidFill>
              </a:rPr>
              <a:t>require</a:t>
            </a:r>
            <a:r>
              <a:rPr lang="es-ES" sz="2400" dirty="0">
                <a:solidFill>
                  <a:schemeClr val="bg1"/>
                </a:solidFill>
              </a:rPr>
              <a:t>("</a:t>
            </a:r>
            <a:r>
              <a:rPr lang="es-ES" sz="2400" dirty="0" err="1">
                <a:solidFill>
                  <a:schemeClr val="bg1"/>
                </a:solidFill>
              </a:rPr>
              <a:t>johnny-five</a:t>
            </a:r>
            <a:r>
              <a:rPr lang="es-ES" sz="2400" dirty="0">
                <a:solidFill>
                  <a:schemeClr val="bg1"/>
                </a:solidFill>
              </a:rPr>
              <a:t>"); </a:t>
            </a:r>
          </a:p>
          <a:p>
            <a:r>
              <a:rPr lang="es-ES" sz="2400" dirty="0" err="1">
                <a:solidFill>
                  <a:schemeClr val="bg1"/>
                </a:solidFill>
              </a:rPr>
              <a:t>var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board</a:t>
            </a:r>
            <a:r>
              <a:rPr lang="es-ES" sz="2400" dirty="0">
                <a:solidFill>
                  <a:schemeClr val="bg1"/>
                </a:solidFill>
              </a:rPr>
              <a:t> = new </a:t>
            </a:r>
            <a:r>
              <a:rPr lang="es-ES" sz="2400" dirty="0" err="1">
                <a:solidFill>
                  <a:schemeClr val="bg1"/>
                </a:solidFill>
              </a:rPr>
              <a:t>five.Board</a:t>
            </a:r>
            <a:r>
              <a:rPr lang="es-ES" sz="2400" dirty="0">
                <a:solidFill>
                  <a:schemeClr val="bg1"/>
                </a:solidFill>
              </a:rPr>
              <a:t>({ </a:t>
            </a:r>
            <a:r>
              <a:rPr lang="es-ES" sz="2400" dirty="0" err="1">
                <a:solidFill>
                  <a:schemeClr val="bg1"/>
                </a:solidFill>
              </a:rPr>
              <a:t>io</a:t>
            </a:r>
            <a:r>
              <a:rPr lang="es-ES" sz="2400" dirty="0">
                <a:solidFill>
                  <a:schemeClr val="bg1"/>
                </a:solidFill>
              </a:rPr>
              <a:t>: new </a:t>
            </a:r>
            <a:r>
              <a:rPr lang="es-ES" sz="2400" dirty="0" err="1">
                <a:solidFill>
                  <a:schemeClr val="bg1"/>
                </a:solidFill>
              </a:rPr>
              <a:t>Raspi</a:t>
            </a:r>
            <a:r>
              <a:rPr lang="es-ES" sz="2400" dirty="0">
                <a:solidFill>
                  <a:schemeClr val="bg1"/>
                </a:solidFill>
              </a:rPr>
              <a:t>() }); </a:t>
            </a:r>
            <a:r>
              <a:rPr lang="es-ES" sz="2400" dirty="0" err="1">
                <a:solidFill>
                  <a:schemeClr val="bg1"/>
                </a:solidFill>
              </a:rPr>
              <a:t>board.on</a:t>
            </a:r>
            <a:r>
              <a:rPr lang="es-ES" sz="2400" dirty="0">
                <a:solidFill>
                  <a:schemeClr val="bg1"/>
                </a:solidFill>
              </a:rPr>
              <a:t>("</a:t>
            </a:r>
            <a:r>
              <a:rPr lang="es-ES" sz="2400" dirty="0" err="1">
                <a:solidFill>
                  <a:schemeClr val="bg1"/>
                </a:solidFill>
              </a:rPr>
              <a:t>ready</a:t>
            </a:r>
            <a:r>
              <a:rPr lang="es-ES" sz="2400" dirty="0">
                <a:solidFill>
                  <a:schemeClr val="bg1"/>
                </a:solidFill>
              </a:rPr>
              <a:t>", </a:t>
            </a:r>
            <a:r>
              <a:rPr lang="es-ES" sz="2400" dirty="0" err="1">
                <a:solidFill>
                  <a:schemeClr val="bg1"/>
                </a:solidFill>
              </a:rPr>
              <a:t>function</a:t>
            </a:r>
            <a:r>
              <a:rPr lang="es-ES" sz="2400" dirty="0">
                <a:solidFill>
                  <a:schemeClr val="bg1"/>
                </a:solidFill>
              </a:rPr>
              <a:t>() { </a:t>
            </a:r>
            <a:r>
              <a:rPr lang="es-ES" sz="2400" dirty="0" err="1">
                <a:solidFill>
                  <a:schemeClr val="bg1"/>
                </a:solidFill>
              </a:rPr>
              <a:t>var</a:t>
            </a:r>
            <a:r>
              <a:rPr lang="es-ES" sz="2400" dirty="0">
                <a:solidFill>
                  <a:schemeClr val="bg1"/>
                </a:solidFill>
              </a:rPr>
              <a:t> led = new </a:t>
            </a:r>
            <a:r>
              <a:rPr lang="es-ES" sz="2400" dirty="0" err="1">
                <a:solidFill>
                  <a:schemeClr val="bg1"/>
                </a:solidFill>
              </a:rPr>
              <a:t>five.Led</a:t>
            </a:r>
            <a:r>
              <a:rPr lang="es-ES" sz="2400" dirty="0">
                <a:solidFill>
                  <a:schemeClr val="bg1"/>
                </a:solidFill>
              </a:rPr>
              <a:t>('P1-7'); </a:t>
            </a:r>
            <a:r>
              <a:rPr lang="es-ES" sz="2400" dirty="0" err="1">
                <a:solidFill>
                  <a:schemeClr val="bg1"/>
                </a:solidFill>
              </a:rPr>
              <a:t>led.blink</a:t>
            </a:r>
            <a:r>
              <a:rPr lang="es-ES" sz="2400" dirty="0">
                <a:solidFill>
                  <a:schemeClr val="bg1"/>
                </a:solidFill>
              </a:rPr>
              <a:t>(); });</a:t>
            </a:r>
          </a:p>
          <a:p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DC2D972-E8EC-48C4-88D7-D297FC24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519" y="1729421"/>
            <a:ext cx="4201337" cy="476594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BFB7261-57B1-4F37-A84C-85D683C43408}"/>
              </a:ext>
            </a:extLst>
          </p:cNvPr>
          <p:cNvSpPr/>
          <p:nvPr/>
        </p:nvSpPr>
        <p:spPr>
          <a:xfrm>
            <a:off x="985520" y="362635"/>
            <a:ext cx="106781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Creamos un hola mundo con un led 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</a:rPr>
              <a:t>(</a:t>
            </a:r>
            <a:r>
              <a:rPr lang="es-ES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http://johnny-five.io/examples/raspi-io/</a:t>
            </a:r>
            <a:r>
              <a:rPr lang="es-ES" sz="32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2041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A553D09-2E06-4947-BFFD-90A85D995C88}"/>
              </a:ext>
            </a:extLst>
          </p:cNvPr>
          <p:cNvSpPr txBox="1"/>
          <p:nvPr/>
        </p:nvSpPr>
        <p:spPr>
          <a:xfrm>
            <a:off x="619760" y="802640"/>
            <a:ext cx="1104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Copiamos en un </a:t>
            </a:r>
            <a:r>
              <a:rPr lang="es-ES" sz="2400" dirty="0" err="1">
                <a:solidFill>
                  <a:schemeClr val="bg1"/>
                </a:solidFill>
              </a:rPr>
              <a:t>usb</a:t>
            </a:r>
            <a:r>
              <a:rPr lang="es-ES" sz="2400" dirty="0">
                <a:solidFill>
                  <a:schemeClr val="bg1"/>
                </a:solidFill>
              </a:rPr>
              <a:t> el Hola Mundo Led y se lo pasamos a la </a:t>
            </a:r>
            <a:r>
              <a:rPr lang="es-ES" sz="2400" dirty="0" err="1">
                <a:solidFill>
                  <a:schemeClr val="bg1"/>
                </a:solidFill>
              </a:rPr>
              <a:t>Raspberri</a:t>
            </a:r>
            <a:r>
              <a:rPr lang="es-ES" sz="2400" dirty="0">
                <a:solidFill>
                  <a:schemeClr val="bg1"/>
                </a:solidFill>
              </a:rPr>
              <a:t> Pi.</a:t>
            </a:r>
          </a:p>
          <a:p>
            <a:endParaRPr lang="es-ES" sz="2400" dirty="0">
              <a:solidFill>
                <a:schemeClr val="bg1"/>
              </a:solidFill>
            </a:endParaRPr>
          </a:p>
          <a:p>
            <a:r>
              <a:rPr lang="es-ES" sz="2400" dirty="0">
                <a:solidFill>
                  <a:schemeClr val="bg1"/>
                </a:solidFill>
              </a:rPr>
              <a:t>Se ejecuta por la consola con:</a:t>
            </a:r>
          </a:p>
          <a:p>
            <a:endParaRPr lang="es-ES" sz="2400" dirty="0"/>
          </a:p>
          <a:p>
            <a:pPr algn="ctr"/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$ sudo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</a:rPr>
              <a:t>node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</a:rPr>
              <a:t>nombreArchivo</a:t>
            </a:r>
            <a:endParaRPr lang="es-ES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111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5D70624-19A5-414F-8026-3DF744C5ADCE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Domingo 05/05/2019</a:t>
            </a:r>
          </a:p>
        </p:txBody>
      </p:sp>
    </p:spTree>
    <p:extLst>
      <p:ext uri="{BB962C8B-B14F-4D97-AF65-F5344CB8AC3E}">
        <p14:creationId xmlns:p14="http://schemas.microsoft.com/office/powerpoint/2010/main" val="255308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B75C59F-35BD-418C-AFB5-022B9EF876A7}"/>
              </a:ext>
            </a:extLst>
          </p:cNvPr>
          <p:cNvSpPr txBox="1"/>
          <p:nvPr/>
        </p:nvSpPr>
        <p:spPr>
          <a:xfrm>
            <a:off x="1028700" y="190501"/>
            <a:ext cx="2886075" cy="24860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Nuestro</a:t>
            </a: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punto de </a:t>
            </a:r>
            <a:r>
              <a:rPr lang="en-US" sz="36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partida</a:t>
            </a: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Raspberry Pi 3 Model B+</a:t>
            </a:r>
          </a:p>
        </p:txBody>
      </p:sp>
      <p:sp>
        <p:nvSpPr>
          <p:cNvPr id="4" name="AutoShape 2" descr="https://ton.twitter.com/1.1/ton/data/dm/1127580186004938760/1127580181105917952/dnHwkXQh.png">
            <a:extLst>
              <a:ext uri="{FF2B5EF4-FFF2-40B4-BE49-F238E27FC236}">
                <a16:creationId xmlns:a16="http://schemas.microsoft.com/office/drawing/2014/main" id="{5B6F9088-3156-41A3-ADB2-ED572A6A30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A6B601-EE1E-4ABC-A56C-CEB889A4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012" y="1652587"/>
            <a:ext cx="7272337" cy="442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12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Resultado de imagen de FPC 12 pin">
            <a:extLst>
              <a:ext uri="{FF2B5EF4-FFF2-40B4-BE49-F238E27FC236}">
                <a16:creationId xmlns:a16="http://schemas.microsoft.com/office/drawing/2014/main" id="{AE7DF98F-F006-4150-AF26-004ADEDD3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-4"/>
          <a:stretch/>
        </p:blipFill>
        <p:spPr bwMode="auto">
          <a:xfrm>
            <a:off x="3559122" y="2661260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E3000H">
            <a:extLst>
              <a:ext uri="{FF2B5EF4-FFF2-40B4-BE49-F238E27FC236}">
                <a16:creationId xmlns:a16="http://schemas.microsoft.com/office/drawing/2014/main" id="{2D73012D-1790-44C6-9955-9254198BD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736"/>
          <a:stretch/>
        </p:blipFill>
        <p:spPr bwMode="auto">
          <a:xfrm>
            <a:off x="20" y="10"/>
            <a:ext cx="3967953" cy="338327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sultado de imagen de disipador raspberry pi 3">
            <a:extLst>
              <a:ext uri="{FF2B5EF4-FFF2-40B4-BE49-F238E27FC236}">
                <a16:creationId xmlns:a16="http://schemas.microsoft.com/office/drawing/2014/main" id="{9618197F-BFB2-4335-95CA-89764A81A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5" r="4" b="4"/>
          <a:stretch/>
        </p:blipFill>
        <p:spPr bwMode="auto">
          <a:xfrm>
            <a:off x="4825" y="4007260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B404604-4B99-47DE-BD45-85F5A59A29EB}"/>
              </a:ext>
            </a:extLst>
          </p:cNvPr>
          <p:cNvSpPr txBox="1"/>
          <p:nvPr/>
        </p:nvSpPr>
        <p:spPr>
          <a:xfrm>
            <a:off x="6858830" y="2128722"/>
            <a:ext cx="4668256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 </a:t>
            </a:r>
            <a:r>
              <a:rPr lang="en-US" sz="2400" dirty="0" err="1"/>
              <a:t>mirar</a:t>
            </a:r>
            <a:r>
              <a:rPr lang="en-US" sz="2400" dirty="0"/>
              <a:t> </a:t>
            </a:r>
            <a:r>
              <a:rPr lang="en-US" sz="2400" dirty="0" err="1"/>
              <a:t>nuestro</a:t>
            </a:r>
            <a:r>
              <a:rPr lang="en-US" sz="2400" dirty="0"/>
              <a:t> lector de QR, </a:t>
            </a:r>
            <a:r>
              <a:rPr lang="en-US" sz="2400" dirty="0" err="1"/>
              <a:t>nos</a:t>
            </a:r>
            <a:r>
              <a:rPr lang="en-US" sz="2400" dirty="0"/>
              <a:t> </a:t>
            </a:r>
            <a:r>
              <a:rPr lang="en-US" sz="2400" dirty="0" err="1"/>
              <a:t>damos</a:t>
            </a:r>
            <a:r>
              <a:rPr lang="en-US" sz="2400" dirty="0"/>
              <a:t> </a:t>
            </a:r>
            <a:r>
              <a:rPr lang="en-US" sz="2400" dirty="0" err="1"/>
              <a:t>cuenta</a:t>
            </a:r>
            <a:r>
              <a:rPr lang="en-US" sz="2400" dirty="0"/>
              <a:t> de que </a:t>
            </a:r>
            <a:r>
              <a:rPr lang="en-US" sz="2400" dirty="0" err="1"/>
              <a:t>va</a:t>
            </a:r>
            <a:r>
              <a:rPr lang="en-US" sz="2400" dirty="0"/>
              <a:t> a ser </a:t>
            </a:r>
            <a:r>
              <a:rPr lang="en-US" sz="2400" dirty="0" err="1"/>
              <a:t>difícil</a:t>
            </a:r>
            <a:r>
              <a:rPr lang="en-US" sz="2400" dirty="0"/>
              <a:t> </a:t>
            </a:r>
            <a:r>
              <a:rPr lang="en-US" sz="2400" dirty="0" err="1"/>
              <a:t>soldar</a:t>
            </a:r>
            <a:r>
              <a:rPr lang="en-US" sz="2400" dirty="0"/>
              <a:t> los </a:t>
            </a:r>
            <a:r>
              <a:rPr lang="en-US" sz="2400" dirty="0" err="1"/>
              <a:t>extremos</a:t>
            </a:r>
            <a:r>
              <a:rPr lang="en-US" sz="2400" dirty="0"/>
              <a:t> de los pins del cable flex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nuestra</a:t>
            </a:r>
            <a:r>
              <a:rPr lang="en-US" sz="2400" dirty="0"/>
              <a:t> </a:t>
            </a:r>
            <a:r>
              <a:rPr lang="en-US" sz="2400" dirty="0" err="1"/>
              <a:t>Raspberri</a:t>
            </a:r>
            <a:r>
              <a:rPr lang="en-US" sz="2400" dirty="0"/>
              <a:t> PI.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Tras</a:t>
            </a:r>
            <a:r>
              <a:rPr lang="en-US" sz="2400" dirty="0"/>
              <a:t> </a:t>
            </a:r>
            <a:r>
              <a:rPr lang="en-US" sz="2400" dirty="0" err="1"/>
              <a:t>indagar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la red, </a:t>
            </a:r>
            <a:r>
              <a:rPr lang="en-US" sz="2400" dirty="0" err="1"/>
              <a:t>vemos</a:t>
            </a:r>
            <a:r>
              <a:rPr lang="en-US" sz="2400" dirty="0"/>
              <a:t> que la </a:t>
            </a:r>
            <a:r>
              <a:rPr lang="en-US" sz="2400" dirty="0" err="1"/>
              <a:t>mejor</a:t>
            </a:r>
            <a:r>
              <a:rPr lang="en-US" sz="2400" dirty="0"/>
              <a:t> forma es </a:t>
            </a:r>
            <a:r>
              <a:rPr lang="en-US" sz="2400" dirty="0" err="1"/>
              <a:t>comprar</a:t>
            </a:r>
            <a:r>
              <a:rPr lang="en-US" sz="2400" dirty="0"/>
              <a:t> un </a:t>
            </a:r>
            <a:r>
              <a:rPr lang="en-US" sz="2400" dirty="0" err="1"/>
              <a:t>adaptador</a:t>
            </a:r>
            <a:r>
              <a:rPr lang="en-US" sz="2400" dirty="0"/>
              <a:t> para </a:t>
            </a:r>
            <a:r>
              <a:rPr lang="en-US" sz="2400" dirty="0" err="1"/>
              <a:t>facilitar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paso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Nos </a:t>
            </a:r>
            <a:r>
              <a:rPr lang="en-US" sz="2400" dirty="0" err="1"/>
              <a:t>damos</a:t>
            </a:r>
            <a:r>
              <a:rPr lang="en-US" sz="2400" dirty="0"/>
              <a:t> </a:t>
            </a:r>
            <a:r>
              <a:rPr lang="en-US" sz="2400" dirty="0" err="1"/>
              <a:t>cuenta</a:t>
            </a:r>
            <a:r>
              <a:rPr lang="en-US" sz="2400" dirty="0"/>
              <a:t> que </a:t>
            </a:r>
            <a:r>
              <a:rPr lang="en-US" sz="2400" dirty="0" err="1"/>
              <a:t>nos</a:t>
            </a:r>
            <a:r>
              <a:rPr lang="en-US" sz="2400" dirty="0"/>
              <a:t> </a:t>
            </a:r>
            <a:r>
              <a:rPr lang="en-US" sz="2400" dirty="0" err="1"/>
              <a:t>faltan</a:t>
            </a:r>
            <a:r>
              <a:rPr lang="en-US" sz="2400" dirty="0"/>
              <a:t> </a:t>
            </a:r>
            <a:r>
              <a:rPr lang="en-US" sz="2400" dirty="0" err="1"/>
              <a:t>también</a:t>
            </a:r>
            <a:r>
              <a:rPr lang="en-US" sz="2400" dirty="0"/>
              <a:t> los </a:t>
            </a:r>
            <a:r>
              <a:rPr lang="en-US" sz="2400" dirty="0" err="1"/>
              <a:t>disipadores</a:t>
            </a:r>
            <a:r>
              <a:rPr lang="en-US" sz="2400" dirty="0"/>
              <a:t> para la </a:t>
            </a:r>
            <a:r>
              <a:rPr lang="en-US" sz="2400" dirty="0" err="1"/>
              <a:t>Raspberri</a:t>
            </a:r>
            <a:r>
              <a:rPr lang="en-US" sz="2400" dirty="0"/>
              <a:t> Pi</a:t>
            </a:r>
          </a:p>
        </p:txBody>
      </p:sp>
    </p:spTree>
    <p:extLst>
      <p:ext uri="{BB962C8B-B14F-4D97-AF65-F5344CB8AC3E}">
        <p14:creationId xmlns:p14="http://schemas.microsoft.com/office/powerpoint/2010/main" val="3924236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D1EBCC9-6472-431A-884A-5C5E5B1E6C8B}"/>
              </a:ext>
            </a:extLst>
          </p:cNvPr>
          <p:cNvSpPr/>
          <p:nvPr/>
        </p:nvSpPr>
        <p:spPr>
          <a:xfrm>
            <a:off x="6604000" y="964198"/>
            <a:ext cx="5064125" cy="4455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400" b="1" dirty="0">
              <a:solidFill>
                <a:schemeClr val="bg1"/>
              </a:solidFill>
              <a:latin typeface="Roboto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Roboto"/>
              </a:rPr>
              <a:t>Raspbian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 es el Sistema operative official de la Fundación Raspberry Pi. Se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puede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seleccionar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descargarlo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directamente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o utilizer NOOBS que es un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instalador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que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permite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elegir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entre una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serie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sistemas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operativos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alternativos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.</a:t>
            </a:r>
            <a:endParaRPr lang="en-US" sz="2400" b="0" i="0" dirty="0">
              <a:solidFill>
                <a:schemeClr val="bg1"/>
              </a:solidFill>
              <a:effectLst/>
              <a:latin typeface="Roboto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038200-4DF0-46F0-A5F4-89F277AA1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86" y="1453669"/>
            <a:ext cx="5172441" cy="40740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A5E1CB2-9E49-4733-B41F-56510C1F110F}"/>
              </a:ext>
            </a:extLst>
          </p:cNvPr>
          <p:cNvSpPr txBox="1"/>
          <p:nvPr/>
        </p:nvSpPr>
        <p:spPr>
          <a:xfrm>
            <a:off x="360736" y="173990"/>
            <a:ext cx="11307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Descarga del sistema operativo para la Raspberry Pi.</a:t>
            </a:r>
          </a:p>
        </p:txBody>
      </p:sp>
    </p:spTree>
    <p:extLst>
      <p:ext uri="{BB962C8B-B14F-4D97-AF65-F5344CB8AC3E}">
        <p14:creationId xmlns:p14="http://schemas.microsoft.com/office/powerpoint/2010/main" val="607151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C5DFE10-88BC-414A-964C-BEF8E5772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34" t="15260" r="14250" b="12592"/>
          <a:stretch/>
        </p:blipFill>
        <p:spPr>
          <a:xfrm>
            <a:off x="1854200" y="1802556"/>
            <a:ext cx="8950960" cy="494792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3682D26-2B2D-430F-ACD3-A2BAFA1CA666}"/>
              </a:ext>
            </a:extLst>
          </p:cNvPr>
          <p:cNvSpPr/>
          <p:nvPr/>
        </p:nvSpPr>
        <p:spPr>
          <a:xfrm>
            <a:off x="755650" y="107861"/>
            <a:ext cx="10680700" cy="169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Roboto"/>
              </a:rPr>
              <a:t>Descargo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el Raspbian con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escritorio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, se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recomienda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utilizar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una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tarjeta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de al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menos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8 GB.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nuestro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caso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utilizamos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una de 16 GB. 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Roboto"/>
              </a:rPr>
              <a:t>Descargamos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el zip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44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A882CA5-4E6A-4C5F-B96F-3673FEF67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985838"/>
            <a:ext cx="5987098" cy="3959382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2A0063E-4A58-4D1A-BCE9-CDDABEEF4BDB}"/>
              </a:ext>
            </a:extLst>
          </p:cNvPr>
          <p:cNvSpPr/>
          <p:nvPr/>
        </p:nvSpPr>
        <p:spPr>
          <a:xfrm>
            <a:off x="7257415" y="1033462"/>
            <a:ext cx="4134485" cy="3910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Roboto"/>
              </a:rPr>
              <a:t>Una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vez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descargado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el zip y se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descomprime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Roboto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Roboto"/>
              </a:rPr>
              <a:t>Con el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programa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Win32 Disk Imager se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copia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la imagen de Raspbian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nuestra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tarjeta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.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863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69ECF5D-3D97-4DF5-A0FB-74F9F7FA2208}"/>
              </a:ext>
            </a:extLst>
          </p:cNvPr>
          <p:cNvSpPr/>
          <p:nvPr/>
        </p:nvSpPr>
        <p:spPr>
          <a:xfrm>
            <a:off x="399415" y="1348422"/>
            <a:ext cx="4134485" cy="3910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Roboto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tarjeta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memoria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donde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hemos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quemado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la imagen del Sistema,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aparecerán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varias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unidades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unidad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boot de la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tarjeta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hay que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crear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un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fichero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ssh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sin extension.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1B47BC8-E921-452A-8B56-A36B8CB3C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839" y="494982"/>
            <a:ext cx="6538815" cy="571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50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F6B03BF-0BB5-4FF8-874B-B0425B641B1D}"/>
              </a:ext>
            </a:extLst>
          </p:cNvPr>
          <p:cNvSpPr/>
          <p:nvPr/>
        </p:nvSpPr>
        <p:spPr>
          <a:xfrm>
            <a:off x="460375" y="901382"/>
            <a:ext cx="4134485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Roboto"/>
              </a:rPr>
              <a:t>Se introduce la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tarjeta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la Raspberry Pi.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ED1BD3-7631-4782-825E-18D3545CE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9" t="48334" r="59688" b="17499"/>
          <a:stretch/>
        </p:blipFill>
        <p:spPr>
          <a:xfrm>
            <a:off x="5715000" y="600075"/>
            <a:ext cx="3386137" cy="234315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F448B06-CB1C-4B79-9884-19D46C36D85D}"/>
              </a:ext>
            </a:extLst>
          </p:cNvPr>
          <p:cNvSpPr/>
          <p:nvPr/>
        </p:nvSpPr>
        <p:spPr>
          <a:xfrm>
            <a:off x="5715000" y="3475489"/>
            <a:ext cx="6096000" cy="33566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Roboto"/>
              </a:rPr>
              <a:t>Después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se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prueba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, para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ello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se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conecta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a un monitor gracias a la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salida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HDMI y se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configura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el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idioma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y se le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añade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contraseña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Roboto"/>
              </a:rPr>
              <a:t>Después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configuramos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wifi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y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nos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instala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"/>
              </a:rPr>
              <a:t>actualizaciones</a:t>
            </a:r>
            <a:r>
              <a:rPr lang="en-US" sz="2400" dirty="0">
                <a:solidFill>
                  <a:schemeClr val="bg1"/>
                </a:solidFill>
                <a:latin typeface="Roboto"/>
              </a:rPr>
              <a:t>.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E98EBE-7CF5-4E76-A5B0-CDDE537A7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12" t="26667" r="23828" b="18125"/>
          <a:stretch/>
        </p:blipFill>
        <p:spPr>
          <a:xfrm>
            <a:off x="271462" y="3468932"/>
            <a:ext cx="5129213" cy="31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769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523</Words>
  <Application>Microsoft Office PowerPoint</Application>
  <PresentationFormat>Panorámica</PresentationFormat>
  <Paragraphs>57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Azahara Fernandez Guizan</dc:creator>
  <cp:lastModifiedBy>Azahara Fernandez Guizan</cp:lastModifiedBy>
  <cp:revision>6</cp:revision>
  <dcterms:created xsi:type="dcterms:W3CDTF">2019-05-12T14:26:18Z</dcterms:created>
  <dcterms:modified xsi:type="dcterms:W3CDTF">2019-05-12T15:31:22Z</dcterms:modified>
</cp:coreProperties>
</file>